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60" r:id="rId6"/>
    <p:sldId id="263" r:id="rId7"/>
    <p:sldId id="264" r:id="rId8"/>
    <p:sldId id="266" r:id="rId9"/>
    <p:sldId id="261" r:id="rId10"/>
    <p:sldId id="27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086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8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051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742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77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053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45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53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4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2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6048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287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29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E300-CE35-464F-B398-E040B42746C8}" type="datetimeFigureOut">
              <a:rPr lang="es-ES" smtClean="0"/>
              <a:pPr/>
              <a:t>09/06/2014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2F29-912A-495A-A0A6-C03C08D5D2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Office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0271" y="2490470"/>
            <a:ext cx="83920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 de </a:t>
            </a:r>
          </a:p>
          <a:p>
            <a:pPr algn="ctr"/>
            <a:r>
              <a:rPr lang="es-ES" sz="7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 Públicos</a:t>
            </a:r>
            <a:endParaRPr lang="es-ES" sz="7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206221" y="6258560"/>
            <a:ext cx="49263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n-US" sz="3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2012-2015</a:t>
            </a:r>
            <a:endParaRPr lang="es-ES" sz="30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04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4602" y="88900"/>
            <a:ext cx="8404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s-ES" sz="44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68300" y="1498600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2400" b="1" i="1" u="sng" dirty="0" smtClean="0"/>
              <a:t>Acciones realizadas</a:t>
            </a:r>
            <a:endParaRPr lang="es-MX" sz="2400" b="1" i="1" u="sng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7448007"/>
              </p:ext>
            </p:extLst>
          </p:nvPr>
        </p:nvGraphicFramePr>
        <p:xfrm>
          <a:off x="126997" y="1997964"/>
          <a:ext cx="4079243" cy="2583164"/>
        </p:xfrm>
        <a:graphic>
          <a:graphicData uri="http://schemas.openxmlformats.org/drawingml/2006/table">
            <a:tbl>
              <a:tblPr/>
              <a:tblGrid>
                <a:gridCol w="934855"/>
                <a:gridCol w="3144388"/>
              </a:tblGrid>
              <a:tr h="2832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Zonas estratégicas de reforestación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3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Arboles 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Ubicación 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Plaza Pública (Santa Mónica)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Plaza Pública (Hacienda Santa Lucia)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Hacienda Santa Lucia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Hacienda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Lucía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Arturo B.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garza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Plaza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real de </a:t>
                      </a:r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San José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Carretera Reynosa-Cadereyta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Ave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Las torres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07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Arturo B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garza</a:t>
                      </a:r>
                    </a:p>
                  </a:txBody>
                  <a:tcPr marL="5417" marR="5417" marT="5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0866540"/>
              </p:ext>
            </p:extLst>
          </p:nvPr>
        </p:nvGraphicFramePr>
        <p:xfrm>
          <a:off x="107504" y="4653136"/>
          <a:ext cx="4104456" cy="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8"/>
                <a:gridCol w="918276"/>
                <a:gridCol w="876899"/>
                <a:gridCol w="803824"/>
                <a:gridCol w="73074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chemeClr val="tx1"/>
                          </a:solidFill>
                        </a:rPr>
                        <a:t>Total Sembrado</a:t>
                      </a:r>
                      <a:endParaRPr lang="es-MX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chemeClr val="tx1"/>
                          </a:solidFill>
                        </a:rPr>
                        <a:t>Parques</a:t>
                      </a:r>
                      <a:r>
                        <a:rPr lang="es-MX" sz="1050" baseline="0" dirty="0" smtClean="0">
                          <a:solidFill>
                            <a:schemeClr val="tx1"/>
                          </a:solidFill>
                        </a:rPr>
                        <a:t> Ornato y Forestación</a:t>
                      </a:r>
                      <a:endParaRPr lang="es-MX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chemeClr val="tx1"/>
                          </a:solidFill>
                        </a:rPr>
                        <a:t>Forestación</a:t>
                      </a:r>
                      <a:r>
                        <a:rPr lang="es-MX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050" dirty="0" smtClean="0">
                          <a:solidFill>
                            <a:schemeClr val="tx1"/>
                          </a:solidFill>
                        </a:rPr>
                        <a:t>Marzo</a:t>
                      </a:r>
                      <a:endParaRPr lang="es-MX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chemeClr val="tx1"/>
                          </a:solidFill>
                        </a:rPr>
                        <a:t>Diferencia</a:t>
                      </a:r>
                      <a:endParaRPr lang="es-MX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solidFill>
                            <a:schemeClr val="tx1"/>
                          </a:solidFill>
                        </a:rPr>
                        <a:t>Ecología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5296"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209</a:t>
                      </a:r>
                      <a:endParaRPr lang="es-MX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139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179</a:t>
                      </a:r>
                      <a:endParaRPr lang="es-MX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-40</a:t>
                      </a:r>
                      <a:endParaRPr lang="es-MX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669237"/>
              </p:ext>
            </p:extLst>
          </p:nvPr>
        </p:nvGraphicFramePr>
        <p:xfrm>
          <a:off x="4330539" y="2060848"/>
          <a:ext cx="4597561" cy="2617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698"/>
                <a:gridCol w="1473163"/>
                <a:gridCol w="1282700"/>
              </a:tblGrid>
              <a:tr h="2822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Limpieza de Laterales 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Ave. Arturo B. de la Garza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effectLst/>
                        </a:rPr>
                        <a:t>Recolección </a:t>
                      </a:r>
                      <a:r>
                        <a:rPr lang="es-MX" sz="1100" b="1" u="none" strike="noStrike" dirty="0">
                          <a:effectLst/>
                        </a:rPr>
                        <a:t>de Piedras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28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Mantenimiento General de principales Avenidas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Juárez-Cadereyta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Deshierbe, </a:t>
                      </a:r>
                      <a:r>
                        <a:rPr lang="es-MX" sz="1100" b="1" u="none" strike="noStrike" dirty="0" smtClean="0">
                          <a:effectLst/>
                        </a:rPr>
                        <a:t>Poda, Chapoleo y recolección de piedras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2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Juárez-Apodaca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2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Carr. San Roque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2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Ave. Eloy Cavazos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28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Carr. San Mateo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2289">
                <a:tc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Av.</a:t>
                      </a:r>
                      <a:r>
                        <a:rPr lang="es-MX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Arturo B. de la Garza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86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effectLst/>
                        </a:rPr>
                        <a:t>Construcción de 114 Cajetes para cenizos ,</a:t>
                      </a:r>
                      <a:r>
                        <a:rPr lang="es-MX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MX" sz="1100" b="1" u="none" strike="noStrike" dirty="0" smtClean="0">
                          <a:effectLst/>
                        </a:rPr>
                        <a:t>42 cajetes para palmas y bisel.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Camellón 7 San Roque-La Coahuila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 smtClean="0">
                          <a:effectLst/>
                        </a:rPr>
                        <a:t>Camellón </a:t>
                      </a:r>
                      <a:r>
                        <a:rPr lang="es-MX" sz="1100" b="1" u="none" strike="noStrike" dirty="0">
                          <a:effectLst/>
                        </a:rPr>
                        <a:t>7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5496" y="5517232"/>
            <a:ext cx="42484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b="1" i="1" dirty="0" smtClean="0"/>
              <a:t>El N° de arboles forestados fue menor al mes anterior, debido al período vacacional de Semana Santa y al seguimiento de las acciones estratégicas de la administración</a:t>
            </a:r>
            <a:endParaRPr lang="es-MX" sz="1100" b="1" i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984046"/>
              </p:ext>
            </p:extLst>
          </p:nvPr>
        </p:nvGraphicFramePr>
        <p:xfrm>
          <a:off x="4283967" y="5013176"/>
          <a:ext cx="2448273" cy="52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79"/>
                <a:gridCol w="1008112"/>
                <a:gridCol w="720082"/>
              </a:tblGrid>
              <a:tr h="23437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Meta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Avance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Faltante</a:t>
                      </a:r>
                      <a:endParaRPr lang="es-MX" sz="1100" b="1" dirty="0"/>
                    </a:p>
                  </a:txBody>
                  <a:tcPr anchor="ctr"/>
                </a:tc>
              </a:tr>
              <a:tr h="269686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5,000</a:t>
                      </a:r>
                      <a:r>
                        <a:rPr lang="es-MX" sz="1100" b="1" baseline="0" dirty="0" smtClean="0"/>
                        <a:t> 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3,800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1,200</a:t>
                      </a:r>
                      <a:endParaRPr lang="es-MX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355976" y="472514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smtClean="0"/>
              <a:t>Objetivo de Forestación</a:t>
            </a:r>
            <a:endParaRPr lang="es-MX" sz="1600" b="1" i="1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83227"/>
              </p:ext>
            </p:extLst>
          </p:nvPr>
        </p:nvGraphicFramePr>
        <p:xfrm>
          <a:off x="6804249" y="4988466"/>
          <a:ext cx="2314353" cy="528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761"/>
                <a:gridCol w="748761"/>
                <a:gridCol w="816831"/>
              </a:tblGrid>
              <a:tr h="23437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Marzo 14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Abril</a:t>
                      </a:r>
                      <a:r>
                        <a:rPr lang="es-MX" sz="1100" b="1" baseline="0" dirty="0" smtClean="0"/>
                        <a:t> 14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Faltante</a:t>
                      </a:r>
                      <a:endParaRPr lang="es-MX" sz="1100" b="1" dirty="0"/>
                    </a:p>
                  </a:txBody>
                  <a:tcPr anchor="ctr"/>
                </a:tc>
              </a:tr>
              <a:tr h="269686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66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34</a:t>
                      </a:r>
                      <a:endParaRPr lang="es-MX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-32</a:t>
                      </a:r>
                      <a:endParaRPr lang="es-MX" sz="11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876257" y="470043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 smtClean="0"/>
              <a:t>Limpieza de plazas</a:t>
            </a:r>
            <a:endParaRPr lang="es-MX" sz="1600" b="1" i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16216" y="5457416"/>
            <a:ext cx="2699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s-MX" sz="1100" b="1" i="1" dirty="0" smtClean="0"/>
              <a:t>Se realizaron menor número de plazas en este mes debido al intenso trabajo en las principales avenidas</a:t>
            </a:r>
            <a:endParaRPr lang="es-MX" sz="1100" b="1" i="1" dirty="0"/>
          </a:p>
        </p:txBody>
      </p:sp>
    </p:spTree>
    <p:extLst>
      <p:ext uri="{BB962C8B-B14F-4D97-AF65-F5344CB8AC3E}">
        <p14:creationId xmlns:p14="http://schemas.microsoft.com/office/powerpoint/2010/main" xmlns="" val="85836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374602" y="88900"/>
            <a:ext cx="8404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Parques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Ornato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Forestación</a:t>
            </a:r>
            <a:endParaRPr lang="es-ES" sz="44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 descr="E:\fotos tercera parte pof\DSC01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710" y="1612900"/>
            <a:ext cx="2137990" cy="2006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G:\DCIM\101MSDCF\DSC01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612900"/>
            <a:ext cx="1968500" cy="2017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:\DCIM\101MSDCF\DSC01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612900"/>
            <a:ext cx="1900610" cy="2006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35 CuadroTexto"/>
          <p:cNvSpPr txBox="1"/>
          <p:nvPr/>
        </p:nvSpPr>
        <p:spPr>
          <a:xfrm>
            <a:off x="1282700" y="1309048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smtClean="0"/>
              <a:t>Forestación</a:t>
            </a:r>
            <a:endParaRPr lang="es-MX" sz="1400" b="1" i="1" u="sng" dirty="0"/>
          </a:p>
        </p:txBody>
      </p:sp>
      <p:pic>
        <p:nvPicPr>
          <p:cNvPr id="37" name="Picture 2" descr="C:\Users\Juarez2013E1\Desktop\2012-07-05 fotos pof antes\Carr. a San Mateo\antes\DSC01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968500"/>
            <a:ext cx="1993900" cy="1521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6010868" y="1489285"/>
            <a:ext cx="243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200" b="1" i="1" u="sng" dirty="0" err="1" smtClean="0"/>
              <a:t>Mtto</a:t>
            </a:r>
            <a:r>
              <a:rPr lang="es-MX" sz="1200" b="1" i="1" u="sng" dirty="0" smtClean="0"/>
              <a:t>. En Carretera a San Mateo</a:t>
            </a:r>
            <a:endParaRPr lang="es-MX" sz="1200" b="1" i="1" u="sng" dirty="0"/>
          </a:p>
        </p:txBody>
      </p:sp>
      <p:pic>
        <p:nvPicPr>
          <p:cNvPr id="39" name="Picture 8" descr="C:\Users\Juarez2013E1\Desktop\2012-07-05 fotos pof antes\Carr. a San Mateo\durante y despues\DSC01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1" y="4660900"/>
            <a:ext cx="1993900" cy="14202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Users\Juarez2013E1\Desktop\2012-07-05 fotos pof antes\Carr. a San Mateo\durante y despues\DSC015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00" y="3314700"/>
            <a:ext cx="1993900" cy="133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Juarez2013E1\Desktop\2012-07-05 fotos pof antes\Ave. Eloy Cavazos\DSC015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2" y="4144126"/>
            <a:ext cx="1949798" cy="1943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Juarez2013E1\Desktop\2012-07-05 fotos pof antes\Ave. Eloy Cavazos\DSC015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460" y="4144126"/>
            <a:ext cx="2106240" cy="193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Juarez2013E1\Desktop\2012-07-05 fotos pof antes\Ave. Eloy Cavazos\DSC0150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144126"/>
            <a:ext cx="1934168" cy="1954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CuadroTexto"/>
          <p:cNvSpPr txBox="1"/>
          <p:nvPr/>
        </p:nvSpPr>
        <p:spPr>
          <a:xfrm>
            <a:off x="1435100" y="3836348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err="1" smtClean="0"/>
              <a:t>Mtto</a:t>
            </a:r>
            <a:r>
              <a:rPr lang="es-MX" sz="1400" b="1" i="1" u="sng" dirty="0" smtClean="0"/>
              <a:t>. En Av. Eloy Cavazos</a:t>
            </a:r>
            <a:endParaRPr lang="es-MX" sz="1400" b="1" i="1" u="sng" dirty="0"/>
          </a:p>
        </p:txBody>
      </p:sp>
      <p:sp>
        <p:nvSpPr>
          <p:cNvPr id="45" name="44 CuadroTexto"/>
          <p:cNvSpPr txBox="1"/>
          <p:nvPr/>
        </p:nvSpPr>
        <p:spPr>
          <a:xfrm>
            <a:off x="-14521" y="4120272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278335" y="578390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330700" y="411292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Después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7501684" y="1940817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277363" y="439960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296150" y="5824149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Después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264504" y="3372940"/>
            <a:ext cx="170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Real de San José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537805" y="3375099"/>
            <a:ext cx="170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err="1" smtClean="0">
                <a:solidFill>
                  <a:srgbClr val="FF0000"/>
                </a:solidFill>
              </a:rPr>
              <a:t>Hda</a:t>
            </a:r>
            <a:r>
              <a:rPr lang="es-MX" sz="1400" b="1" i="1" dirty="0" smtClean="0">
                <a:solidFill>
                  <a:srgbClr val="FF0000"/>
                </a:solidFill>
              </a:rPr>
              <a:t>. Sta. Lucía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4064000" y="3387799"/>
            <a:ext cx="170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Av. Eloy Cavazos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1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Inteco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205" y="1598680"/>
            <a:ext cx="1490840" cy="171567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82345" y="1290902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1">
                    <a:lumMod val="50000"/>
                  </a:schemeClr>
                </a:solidFill>
              </a:rPr>
              <a:t>Guardería Juárez Centro</a:t>
            </a:r>
            <a:endParaRPr lang="es-MX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045" y="1598679"/>
            <a:ext cx="1520041" cy="171567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61613" y="3349084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1">
                    <a:lumMod val="50000"/>
                  </a:schemeClr>
                </a:solidFill>
              </a:rPr>
              <a:t>Guardería Real de San José</a:t>
            </a:r>
            <a:endParaRPr lang="es-MX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4" y="3656861"/>
            <a:ext cx="1481691" cy="171567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5045" y="3656861"/>
            <a:ext cx="1520041" cy="1715678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102437" y="1309819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1">
                    <a:lumMod val="50000"/>
                  </a:schemeClr>
                </a:solidFill>
              </a:rPr>
              <a:t>Guardería Santa Mónica  </a:t>
            </a:r>
            <a:endParaRPr lang="es-MX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5 Marcador de contenid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548" y="3656861"/>
            <a:ext cx="1526465" cy="171567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957956" y="3349084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1">
                    <a:lumMod val="50000"/>
                  </a:schemeClr>
                </a:solidFill>
              </a:rPr>
              <a:t>Guardería Monte Verde</a:t>
            </a:r>
            <a:endParaRPr lang="es-MX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013" y="3656861"/>
            <a:ext cx="1596744" cy="1715678"/>
          </a:xfrm>
          <a:prstGeom prst="rect">
            <a:avLst/>
          </a:prstGeom>
        </p:spPr>
      </p:pic>
      <p:pic>
        <p:nvPicPr>
          <p:cNvPr id="16" name="3 Marcador de contenid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0548" y="1617597"/>
            <a:ext cx="1526465" cy="165442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013" y="1575253"/>
            <a:ext cx="1596744" cy="1696763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7055436" y="1972333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1">
                    <a:lumMod val="50000"/>
                  </a:schemeClr>
                </a:solidFill>
              </a:rPr>
              <a:t>Guardería Santa Lucia</a:t>
            </a:r>
            <a:endParaRPr lang="es-MX" sz="1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190" y="2280110"/>
            <a:ext cx="2066306" cy="1699203"/>
          </a:xfrm>
          <a:prstGeom prst="rect">
            <a:avLst/>
          </a:prstGeom>
        </p:spPr>
      </p:pic>
      <p:pic>
        <p:nvPicPr>
          <p:cNvPr id="20" name="5 Marcador de contenid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5190" y="3979313"/>
            <a:ext cx="2066306" cy="169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12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65810" y="146050"/>
            <a:ext cx="745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Ciudadana</a:t>
            </a:r>
            <a:endParaRPr lang="en-US" sz="40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4374988"/>
              </p:ext>
            </p:extLst>
          </p:nvPr>
        </p:nvGraphicFramePr>
        <p:xfrm>
          <a:off x="377191" y="1632665"/>
          <a:ext cx="7757159" cy="225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541"/>
                <a:gridCol w="1075375"/>
                <a:gridCol w="1147669"/>
                <a:gridCol w="1572397"/>
                <a:gridCol w="1491066"/>
                <a:gridCol w="1256111"/>
              </a:tblGrid>
              <a:tr h="517397">
                <a:tc>
                  <a:txBody>
                    <a:bodyPr/>
                    <a:lstStyle/>
                    <a:p>
                      <a:pPr algn="l"/>
                      <a:r>
                        <a:rPr lang="es-MX" sz="1100" dirty="0" smtClean="0"/>
                        <a:t>DIRECCIÓN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/>
                        <a:t>RECIBIDOS</a:t>
                      </a:r>
                      <a:r>
                        <a:rPr lang="es-ES" sz="1100" baseline="0" dirty="0" smtClean="0"/>
                        <a:t> 2013</a:t>
                      </a:r>
                      <a:endParaRPr lang="es-MX" sz="1100" dirty="0" smtClean="0"/>
                    </a:p>
                    <a:p>
                      <a:pPr algn="l"/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RECIBIDOS</a:t>
                      </a:r>
                      <a:r>
                        <a:rPr lang="es-ES" sz="1100" baseline="0" dirty="0" smtClean="0"/>
                        <a:t> 2014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REPORTES </a:t>
                      </a:r>
                    </a:p>
                    <a:p>
                      <a:r>
                        <a:rPr lang="es-ES" sz="1100" dirty="0" smtClean="0"/>
                        <a:t>ATENDIDOS  2014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REPORTES </a:t>
                      </a:r>
                    </a:p>
                    <a:p>
                      <a:r>
                        <a:rPr lang="es-ES" sz="1100" dirty="0" smtClean="0"/>
                        <a:t>PENDIENTES  2014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EFECTIVIDAD</a:t>
                      </a:r>
                      <a:endParaRPr lang="es-MX" sz="1100" dirty="0"/>
                    </a:p>
                  </a:txBody>
                  <a:tcPr/>
                </a:tc>
              </a:tr>
              <a:tr h="371465">
                <a:tc>
                  <a:txBody>
                    <a:bodyPr/>
                    <a:lstStyle/>
                    <a:p>
                      <a:pPr algn="l"/>
                      <a:r>
                        <a:rPr lang="es-ES" sz="1100" b="1" dirty="0" smtClean="0"/>
                        <a:t>Parque</a:t>
                      </a:r>
                      <a:r>
                        <a:rPr lang="es-ES" sz="1100" b="1" baseline="0" dirty="0" smtClean="0"/>
                        <a:t> Ornato y Forestación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19</a:t>
                      </a:r>
                    </a:p>
                    <a:p>
                      <a:pPr algn="l"/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31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8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23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25%</a:t>
                      </a:r>
                      <a:endParaRPr lang="es-MX" sz="1100" b="1" dirty="0"/>
                    </a:p>
                  </a:txBody>
                  <a:tcPr/>
                </a:tc>
              </a:tr>
              <a:tr h="225532">
                <a:tc>
                  <a:txBody>
                    <a:bodyPr/>
                    <a:lstStyle/>
                    <a:p>
                      <a:pPr algn="l"/>
                      <a:r>
                        <a:rPr lang="es-ES" sz="1100" b="1" dirty="0" smtClean="0"/>
                        <a:t>Limpia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82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16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15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94%</a:t>
                      </a:r>
                      <a:endParaRPr lang="es-MX" sz="1100" b="1" dirty="0"/>
                    </a:p>
                  </a:txBody>
                  <a:tcPr/>
                </a:tc>
              </a:tr>
              <a:tr h="225532"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Mantenimiento</a:t>
                      </a:r>
                      <a:r>
                        <a:rPr lang="es-ES" sz="1100" b="1" baseline="0" dirty="0" smtClean="0"/>
                        <a:t> 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34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12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7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5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58%</a:t>
                      </a:r>
                      <a:endParaRPr lang="es-MX" sz="1100" b="1" dirty="0"/>
                    </a:p>
                  </a:txBody>
                  <a:tcPr/>
                </a:tc>
              </a:tr>
              <a:tr h="3714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Alumbrado</a:t>
                      </a:r>
                      <a:endParaRPr lang="es-MX" sz="1100" b="1" dirty="0" smtClean="0"/>
                    </a:p>
                    <a:p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282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249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14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235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100" b="1" dirty="0" smtClean="0"/>
                        <a:t>6%</a:t>
                      </a:r>
                      <a:endParaRPr lang="es-MX" sz="1100" b="1" dirty="0"/>
                    </a:p>
                  </a:txBody>
                  <a:tcPr/>
                </a:tc>
              </a:tr>
              <a:tr h="289793"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Total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417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308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44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264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1" i="1" u="sng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33858075"/>
              </p:ext>
            </p:extLst>
          </p:nvPr>
        </p:nvGraphicFramePr>
        <p:xfrm>
          <a:off x="570088" y="4167088"/>
          <a:ext cx="724387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587"/>
                <a:gridCol w="1330963"/>
                <a:gridCol w="1448775"/>
                <a:gridCol w="1448775"/>
                <a:gridCol w="1448775"/>
              </a:tblGrid>
              <a:tr h="372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DIRECCIÓN</a:t>
                      </a:r>
                    </a:p>
                    <a:p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REPORTES</a:t>
                      </a:r>
                      <a:r>
                        <a:rPr lang="es-ES" sz="1100" baseline="0" dirty="0" smtClean="0"/>
                        <a:t> </a:t>
                      </a:r>
                    </a:p>
                    <a:p>
                      <a:r>
                        <a:rPr lang="es-ES" sz="1100" baseline="0" dirty="0" smtClean="0"/>
                        <a:t>(TOTALES)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REPORTES </a:t>
                      </a:r>
                    </a:p>
                    <a:p>
                      <a:r>
                        <a:rPr lang="es-ES" sz="1100" dirty="0" smtClean="0"/>
                        <a:t>ATENDIDOS 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REPORTES </a:t>
                      </a:r>
                    </a:p>
                    <a:p>
                      <a:r>
                        <a:rPr lang="es-ES" sz="1100" dirty="0" smtClean="0"/>
                        <a:t>PENDIENTES 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EFECTIVIDAD</a:t>
                      </a:r>
                      <a:endParaRPr lang="es-MX" sz="1100" dirty="0"/>
                    </a:p>
                  </a:txBody>
                  <a:tcPr/>
                </a:tc>
              </a:tr>
              <a:tr h="372992">
                <a:tc>
                  <a:txBody>
                    <a:bodyPr/>
                    <a:lstStyle/>
                    <a:p>
                      <a:pPr algn="l"/>
                      <a:r>
                        <a:rPr lang="es-ES" sz="1100" b="1" dirty="0" smtClean="0"/>
                        <a:t>Parque</a:t>
                      </a:r>
                      <a:r>
                        <a:rPr lang="es-ES" sz="1100" b="1" baseline="0" dirty="0" smtClean="0"/>
                        <a:t> Ornato y Forestación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121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79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42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65%</a:t>
                      </a:r>
                      <a:endParaRPr lang="es-MX" sz="1100" b="1" dirty="0"/>
                    </a:p>
                  </a:txBody>
                  <a:tcPr/>
                </a:tc>
              </a:tr>
              <a:tr h="226459">
                <a:tc>
                  <a:txBody>
                    <a:bodyPr/>
                    <a:lstStyle/>
                    <a:p>
                      <a:pPr algn="l"/>
                      <a:r>
                        <a:rPr lang="es-ES" sz="1100" b="1" dirty="0" smtClean="0"/>
                        <a:t>Limpia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64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62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2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97%</a:t>
                      </a:r>
                      <a:endParaRPr lang="es-MX" sz="1100" b="1" dirty="0"/>
                    </a:p>
                  </a:txBody>
                  <a:tcPr/>
                </a:tc>
              </a:tr>
              <a:tr h="226459"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Mantenimiento</a:t>
                      </a:r>
                      <a:r>
                        <a:rPr lang="es-ES" sz="1100" b="1" baseline="0" dirty="0" smtClean="0"/>
                        <a:t> 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50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40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10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80%</a:t>
                      </a:r>
                      <a:endParaRPr lang="es-MX" sz="1100" b="1" dirty="0"/>
                    </a:p>
                  </a:txBody>
                  <a:tcPr/>
                </a:tc>
              </a:tr>
              <a:tr h="226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 smtClean="0"/>
                        <a:t>Alumbrado</a:t>
                      </a:r>
                      <a:endParaRPr lang="es-MX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1387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460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927</a:t>
                      </a:r>
                      <a:endParaRPr lang="es-MX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/>
                        <a:t>33%</a:t>
                      </a:r>
                      <a:endParaRPr lang="es-MX" sz="1100" b="1" dirty="0"/>
                    </a:p>
                  </a:txBody>
                  <a:tcPr/>
                </a:tc>
              </a:tr>
              <a:tr h="2264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1" u="sng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1622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641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i="1" u="sng" dirty="0" smtClean="0"/>
                        <a:t>981</a:t>
                      </a:r>
                      <a:endParaRPr lang="es-MX" sz="11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b="1" i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23012" y="1290901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    Reportes del mes de Abril 2014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80308" y="3867733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Global 2014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03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3586" y="175078"/>
            <a:ext cx="826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</a:t>
            </a:r>
          </a:p>
        </p:txBody>
      </p:sp>
      <p:graphicFrame>
        <p:nvGraphicFramePr>
          <p:cNvPr id="5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7624058"/>
              </p:ext>
            </p:extLst>
          </p:nvPr>
        </p:nvGraphicFramePr>
        <p:xfrm>
          <a:off x="3741703" y="1601375"/>
          <a:ext cx="5242184" cy="9239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0546"/>
                <a:gridCol w="1310546"/>
                <a:gridCol w="1310546"/>
                <a:gridCol w="13105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REPORTES</a:t>
                      </a:r>
                      <a:r>
                        <a:rPr lang="es-ES" sz="12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aseline="0" dirty="0" smtClean="0"/>
                        <a:t>(TOTALES)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REPORTES </a:t>
                      </a:r>
                    </a:p>
                    <a:p>
                      <a:pPr algn="ctr"/>
                      <a:r>
                        <a:rPr lang="es-ES" sz="1200" dirty="0" smtClean="0"/>
                        <a:t>ATENDIDOS 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REPORTES </a:t>
                      </a:r>
                    </a:p>
                    <a:p>
                      <a:pPr algn="ctr"/>
                      <a:r>
                        <a:rPr lang="es-ES" sz="1200" dirty="0" smtClean="0"/>
                        <a:t>PENDIENTES 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EFECTIVIDAD</a:t>
                      </a:r>
                      <a:r>
                        <a:rPr lang="es-ES" sz="1200" baseline="0" dirty="0" smtClean="0"/>
                        <a:t> %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993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16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15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1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94%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104011" y="1293598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Reportes Atención ciudadana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5823622"/>
              </p:ext>
            </p:extLst>
          </p:nvPr>
        </p:nvGraphicFramePr>
        <p:xfrm>
          <a:off x="190430" y="1566618"/>
          <a:ext cx="3325092" cy="2825115"/>
        </p:xfrm>
        <a:graphic>
          <a:graphicData uri="http://schemas.openxmlformats.org/drawingml/2006/table">
            <a:tbl>
              <a:tblPr/>
              <a:tblGrid>
                <a:gridCol w="906844"/>
                <a:gridCol w="2418248"/>
              </a:tblGrid>
              <a:tr h="310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LITROS                            ABASTECIDOS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COLONIAS BENEFICIADAS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59747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1100" b="1" i="0" u="sng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</a:t>
                      </a:r>
                      <a:endParaRPr lang="en-US" sz="1100" b="1" i="0" u="sng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1,800,000</a:t>
                      </a:r>
                    </a:p>
                    <a:p>
                      <a:pPr algn="ctr" fontAlgn="ctr"/>
                      <a:endParaRPr lang="en-US" sz="1100" b="1" i="0" u="sng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en-US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  <a:p>
                      <a:pPr algn="ctr" fontAlgn="ctr"/>
                      <a:r>
                        <a:rPr lang="en-US" sz="11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2,892,000</a:t>
                      </a:r>
                      <a:endParaRPr lang="en-US" sz="11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Bosques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Pedro 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Burocratas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G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uadalupe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ntonio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Charco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Diez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Ejido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alderon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ntonio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Hector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Caballero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E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speranza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Lomas del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Encinos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ateo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561871" y="1258841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Pipas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189516" y="2562221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1">
                    <a:lumMod val="50000"/>
                  </a:schemeClr>
                </a:solidFill>
              </a:rPr>
              <a:t>Recolección de Basura</a:t>
            </a:r>
          </a:p>
        </p:txBody>
      </p:sp>
      <p:sp>
        <p:nvSpPr>
          <p:cNvPr id="1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3927365"/>
              </p:ext>
            </p:extLst>
          </p:nvPr>
        </p:nvGraphicFramePr>
        <p:xfrm>
          <a:off x="4972386" y="5231025"/>
          <a:ext cx="220683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804"/>
                <a:gridCol w="1155031"/>
              </a:tblGrid>
              <a:tr h="2401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Municipio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err="1" smtClean="0"/>
                        <a:t>Setasa</a:t>
                      </a:r>
                      <a:endParaRPr lang="es-MX" sz="1600" dirty="0"/>
                    </a:p>
                  </a:txBody>
                  <a:tcPr/>
                </a:tc>
              </a:tr>
              <a:tr h="282630"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/>
                        <a:t>3,464.82</a:t>
                      </a:r>
                      <a:endParaRPr lang="es-MX" sz="16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i="0" dirty="0" smtClean="0"/>
                        <a:t>360.87</a:t>
                      </a:r>
                      <a:endParaRPr lang="es-MX" sz="16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4231374" y="36256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  <a:endParaRPr lang="es-MX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844514"/>
              </p:ext>
            </p:extLst>
          </p:nvPr>
        </p:nvGraphicFramePr>
        <p:xfrm>
          <a:off x="3689272" y="2921170"/>
          <a:ext cx="510639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130"/>
                <a:gridCol w="1702130"/>
                <a:gridCol w="1702130"/>
              </a:tblGrid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Mes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Setasa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Municipio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Enero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4,780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320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Febrero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4,763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Marzo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4,742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320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Abril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3,884.5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210.12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5579750" y="4923248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Abril 2013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0084288"/>
              </p:ext>
            </p:extLst>
          </p:nvPr>
        </p:nvGraphicFramePr>
        <p:xfrm>
          <a:off x="224783" y="4510193"/>
          <a:ext cx="3256385" cy="152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285"/>
                <a:gridCol w="1421100"/>
              </a:tblGrid>
              <a:tr h="28782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Colonia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Porcentaje</a:t>
                      </a:r>
                      <a:endParaRPr lang="es-MX" sz="1400" dirty="0"/>
                    </a:p>
                  </a:txBody>
                  <a:tcPr/>
                </a:tc>
              </a:tr>
              <a:tr h="30569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Bosques de San Pedro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35%</a:t>
                      </a:r>
                      <a:endParaRPr lang="es-MX" sz="1400" dirty="0"/>
                    </a:p>
                  </a:txBody>
                  <a:tcPr/>
                </a:tc>
              </a:tr>
              <a:tr h="30569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Lomas del sol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25%</a:t>
                      </a:r>
                      <a:endParaRPr lang="es-MX" sz="1400" dirty="0"/>
                    </a:p>
                  </a:txBody>
                  <a:tcPr/>
                </a:tc>
              </a:tr>
              <a:tr h="305693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Restantes (12)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40%</a:t>
                      </a:r>
                      <a:endParaRPr lang="es-MX" sz="1400" dirty="0"/>
                    </a:p>
                  </a:txBody>
                  <a:tcPr/>
                </a:tc>
              </a:tr>
              <a:tr h="305693">
                <a:tc>
                  <a:txBody>
                    <a:bodyPr/>
                    <a:lstStyle/>
                    <a:p>
                      <a:r>
                        <a:rPr lang="es-MX" sz="1200" b="1" u="sng" dirty="0" smtClean="0"/>
                        <a:t>Total</a:t>
                      </a:r>
                      <a:endParaRPr lang="es-MX" sz="12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u="sng" dirty="0" smtClean="0"/>
                        <a:t>100%</a:t>
                      </a:r>
                      <a:endParaRPr lang="es-MX" sz="1400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54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3586" y="175078"/>
            <a:ext cx="826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Limpia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Municipal</a:t>
            </a:r>
          </a:p>
        </p:txBody>
      </p:sp>
      <p:pic>
        <p:nvPicPr>
          <p:cNvPr id="10" name="Picture 2" descr="C:\Documents and Settings\Usuario\Escritorio\fotos david abril 2014\fotos david 22-4-14\CAM13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65" y="1599500"/>
            <a:ext cx="2574808" cy="11318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5204" y="1599500"/>
            <a:ext cx="2415874" cy="113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G:\fotos david abril 2014\fotos david 22-4-14\CAM13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65" y="2731326"/>
            <a:ext cx="4985813" cy="129441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781299" y="1330527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Barrido Manual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1072" y="1495308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359412" y="1495308"/>
            <a:ext cx="78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Durante</a:t>
            </a:r>
            <a:endParaRPr lang="es-MX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1072" y="3754567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073865" y="1326857"/>
            <a:ext cx="1686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Desazolve de arroyo</a:t>
            </a:r>
            <a:endParaRPr lang="es-MX" sz="1400" b="1" dirty="0"/>
          </a:p>
        </p:txBody>
      </p:sp>
      <p:pic>
        <p:nvPicPr>
          <p:cNvPr id="18" name="Picture 2" descr="C:\Documents and Settings\Usuario\Escritorio\punte valle sur\IMG-20140407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0064" y="1603603"/>
            <a:ext cx="2762080" cy="1321832"/>
          </a:xfrm>
          <a:prstGeom prst="rect">
            <a:avLst/>
          </a:prstGeom>
          <a:noFill/>
        </p:spPr>
      </p:pic>
      <p:pic>
        <p:nvPicPr>
          <p:cNvPr id="19" name="Picture 3" descr="C:\Documents and Settings\Usuario\Escritorio\fotos colonias\fotos abril 2014\DSC054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6036" y="3007405"/>
            <a:ext cx="2762080" cy="1341912"/>
          </a:xfrm>
          <a:prstGeom prst="rect">
            <a:avLst/>
          </a:prstGeom>
          <a:noFill/>
        </p:spPr>
      </p:pic>
      <p:pic>
        <p:nvPicPr>
          <p:cNvPr id="20" name="Picture 4" descr="C:\Documents and Settings\Usuario\Escritorio\fotos colonias\fotos abril 2014\DSC054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6038" y="4417621"/>
            <a:ext cx="2762078" cy="1634701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5530064" y="1563381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Antes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536036" y="5744545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Después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530064" y="3981184"/>
            <a:ext cx="78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bg1"/>
                </a:solidFill>
              </a:rPr>
              <a:t>Durante</a:t>
            </a:r>
            <a:endParaRPr lang="es-MX" sz="14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C:\Documents and Settings\Usuario\Escritorio\cometas alcantarillas abril 2014\photo4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266" y="4333320"/>
            <a:ext cx="1696034" cy="1719002"/>
          </a:xfrm>
          <a:prstGeom prst="rect">
            <a:avLst/>
          </a:prstGeom>
          <a:noFill/>
        </p:spPr>
      </p:pic>
      <p:pic>
        <p:nvPicPr>
          <p:cNvPr id="25" name="Picture 3" descr="C:\Documents and Settings\Usuario\Escritorio\cometas alcantarillas abril 2014\photo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1300" y="4288961"/>
            <a:ext cx="1830240" cy="1763360"/>
          </a:xfrm>
          <a:prstGeom prst="rect">
            <a:avLst/>
          </a:prstGeom>
          <a:noFill/>
        </p:spPr>
      </p:pic>
      <p:pic>
        <p:nvPicPr>
          <p:cNvPr id="26" name="Picture 4" descr="C:\Documents and Settings\Usuario\Escritorio\cometas alcantarillas abril 2014\DSC057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4343" y="4288961"/>
            <a:ext cx="1857428" cy="1781200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1684317" y="3981183"/>
            <a:ext cx="1950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Limpieza de Alcantarilla</a:t>
            </a:r>
            <a:endParaRPr lang="es-MX" sz="14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3619" y="5740600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781299" y="5735521"/>
            <a:ext cx="78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Durante</a:t>
            </a:r>
            <a:endParaRPr lang="es-MX" sz="14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544343" y="5735520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31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1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1"/>
          <p:cNvSpPr txBox="1"/>
          <p:nvPr/>
        </p:nvSpPr>
        <p:spPr>
          <a:xfrm>
            <a:off x="1154525" y="88900"/>
            <a:ext cx="6845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Vehicular</a:t>
            </a:r>
            <a:endParaRPr lang="es-ES" sz="44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4893439"/>
              </p:ext>
            </p:extLst>
          </p:nvPr>
        </p:nvGraphicFramePr>
        <p:xfrm>
          <a:off x="138506" y="2209801"/>
          <a:ext cx="8827693" cy="3508918"/>
        </p:xfrm>
        <a:graphic>
          <a:graphicData uri="http://schemas.openxmlformats.org/drawingml/2006/table">
            <a:tbl>
              <a:tblPr/>
              <a:tblGrid>
                <a:gridCol w="273623"/>
                <a:gridCol w="1696356"/>
                <a:gridCol w="686285"/>
                <a:gridCol w="1551320"/>
                <a:gridCol w="1408012"/>
                <a:gridCol w="1525283"/>
                <a:gridCol w="786428"/>
                <a:gridCol w="900386"/>
              </a:tblGrid>
              <a:tr h="3555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 de Serie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Modelo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Dirección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Solicitado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Situación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6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2F2HAJAA9YA47125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STERLINGH    PIPA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</a:t>
                      </a:r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r>
                        <a:rPr lang="es-MX" sz="105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O Y Forestación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 motor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Enero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3FEXF8015XMA06282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Ford Volteo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Limpia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 transmisión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1HTSHAAR9YH211377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Recolector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LIMPIA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 módulo electrónico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07/03/2014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6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IHTSCAAR2YH210442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Recolector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LIMPIA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 motor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07/03/2014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30%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1FVHBXBY51HJ43662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2001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Recolector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LIMPIA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 bomba</a:t>
                      </a:r>
                      <a:r>
                        <a:rPr lang="es-ES" sz="105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de combustible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07/03/2014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3P9TC2PM0V1004456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Dina Pipa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S. Públicos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</a:t>
                      </a:r>
                      <a:r>
                        <a:rPr lang="es-ES" sz="105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de diferencial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08/04/2014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3GBK034F52M116654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2002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Chevrolet </a:t>
                      </a:r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Grúa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Alumbrado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 Sistema eléctrico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22/04/2014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IFDWF36FIYEE02626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2002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Ford </a:t>
                      </a:r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Grúa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Alumbrado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Reparación de</a:t>
                      </a:r>
                      <a:r>
                        <a:rPr lang="es-ES" sz="105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transmisión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22/04/2014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05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30%</a:t>
                      </a:r>
                      <a:endParaRPr lang="es-MX" sz="105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90500" y="1536700"/>
            <a:ext cx="745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b="1" i="1" dirty="0" smtClean="0"/>
              <a:t>8 Unidades en arrendamiento que presentan fallas mecánicas 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xmlns="" val="164051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3586" y="175078"/>
            <a:ext cx="8262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Alumbrado</a:t>
            </a:r>
            <a:r>
              <a:rPr lang="en-US" sz="44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n-US" sz="4400" b="1" i="1" dirty="0" smtClean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2588440"/>
              </p:ext>
            </p:extLst>
          </p:nvPr>
        </p:nvGraphicFramePr>
        <p:xfrm>
          <a:off x="221622" y="1539927"/>
          <a:ext cx="5362286" cy="5219205"/>
        </p:xfrm>
        <a:graphic>
          <a:graphicData uri="http://schemas.openxmlformats.org/presentationml/2006/ole">
            <p:oleObj spid="_x0000_s1105" name="Hoja de cálculo" r:id="rId3" imgW="5115061" imgH="4200646" progId="Excel.Sheet.12">
              <p:embed/>
            </p:oleObj>
          </a:graphicData>
        </a:graphic>
      </p:graphicFrame>
      <p:sp>
        <p:nvSpPr>
          <p:cNvPr id="31" name="30 CuadroTexto"/>
          <p:cNvSpPr txBox="1"/>
          <p:nvPr/>
        </p:nvSpPr>
        <p:spPr>
          <a:xfrm>
            <a:off x="1470162" y="1232150"/>
            <a:ext cx="3396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Trabajos realizados en el mes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Picture 2" descr="C:\Users\Jose\Documents\Juarez\Alumbrado\Actas Colonias no entregadas\B Reyes\Arturo\21032014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142" y="2916323"/>
            <a:ext cx="2688298" cy="136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1" descr="C:\Users\Jose\Documents\Juarez\Alumbrado\Actas Colonias no entregadas\B Reyes\Arturo\Abril 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063" y="1380424"/>
            <a:ext cx="2688298" cy="137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" descr="C:\Users\Jose\Documents\Juarez\Alumbrado\Actas Colonias no entregadas\B Reyes\Arturo\20032014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2063" y="4546837"/>
            <a:ext cx="2688000" cy="149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6323142" y="1386039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6234560" y="2916323"/>
            <a:ext cx="787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Durante</a:t>
            </a:r>
            <a:endParaRPr lang="es-MX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8125416" y="4546837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45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2936" y="3265613"/>
            <a:ext cx="28144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s-MX" b="1" dirty="0" smtClean="0"/>
              <a:t>Se han alumbrado al 100%  18 colonias, las cuales se encontraban en total abandono y en la oscuridad.</a:t>
            </a:r>
          </a:p>
          <a:p>
            <a:pPr algn="just"/>
            <a:endParaRPr lang="es-MX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MX" sz="1400" dirty="0" smtClean="0"/>
          </a:p>
        </p:txBody>
      </p:sp>
      <p:graphicFrame>
        <p:nvGraphicFramePr>
          <p:cNvPr id="47" name="4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968168"/>
              </p:ext>
            </p:extLst>
          </p:nvPr>
        </p:nvGraphicFramePr>
        <p:xfrm>
          <a:off x="3017913" y="2562379"/>
          <a:ext cx="285799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995"/>
              </a:tblGrid>
              <a:tr h="2470068"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Quintas las Sabinas                                 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Sierra vista Residencial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Villas de la Hacienda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Colinas de San Juan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Valle Sur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Valles del Virrey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Jardines Residencial etapa 1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Residencial </a:t>
                      </a:r>
                      <a:r>
                        <a:rPr lang="es-MX" sz="1200" dirty="0" err="1" smtClean="0"/>
                        <a:t>Zirandaro</a:t>
                      </a:r>
                      <a:endParaRPr lang="es-MX" sz="1200" dirty="0" smtClean="0"/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Los reyes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San Miguelito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Fomerrey 131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Las </a:t>
                      </a:r>
                      <a:r>
                        <a:rPr lang="es-MX" sz="1200" dirty="0" err="1" smtClean="0"/>
                        <a:t>Bugambilias</a:t>
                      </a:r>
                      <a:endParaRPr lang="es-MX" sz="1200" dirty="0" smtClean="0"/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Monte Bello 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Paseo el </a:t>
                      </a:r>
                      <a:r>
                        <a:rPr lang="es-MX" sz="1200" dirty="0" err="1" smtClean="0"/>
                        <a:t>Sabinal</a:t>
                      </a:r>
                      <a:endParaRPr lang="es-MX" sz="1200" dirty="0" smtClean="0"/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 Rancho Viejo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 Ampliación Rancho Viejo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smtClean="0"/>
                        <a:t> Arboledas de Los Naranjos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MX" sz="1200" dirty="0" err="1" smtClean="0"/>
                        <a:t>Inf</a:t>
                      </a:r>
                      <a:r>
                        <a:rPr lang="es-MX" sz="1200" dirty="0" smtClean="0"/>
                        <a:t>. </a:t>
                      </a:r>
                      <a:r>
                        <a:rPr lang="es-MX" sz="1200" dirty="0" err="1" smtClean="0"/>
                        <a:t>Fco</a:t>
                      </a:r>
                      <a:r>
                        <a:rPr lang="es-MX" sz="1200" dirty="0" smtClean="0"/>
                        <a:t>. Villa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887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83" y="88900"/>
            <a:ext cx="6931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s-ES" sz="4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6381443"/>
              </p:ext>
            </p:extLst>
          </p:nvPr>
        </p:nvGraphicFramePr>
        <p:xfrm>
          <a:off x="114300" y="2146299"/>
          <a:ext cx="8864600" cy="385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000"/>
                <a:gridCol w="2082800"/>
                <a:gridCol w="1168400"/>
                <a:gridCol w="914400"/>
              </a:tblGrid>
              <a:tr h="293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Acción /</a:t>
                      </a:r>
                      <a:r>
                        <a:rPr lang="es-MX" sz="14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Descripción</a:t>
                      </a:r>
                      <a:endParaRPr lang="es-MX" sz="1400" b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Equipo Utilizado</a:t>
                      </a:r>
                      <a:endParaRPr lang="es-MX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  <a:endParaRPr lang="es-MX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Estatus</a:t>
                      </a:r>
                      <a:endParaRPr lang="es-MX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Desazolve y emparejamiento de 1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calle</a:t>
                      </a:r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 con material de rio, calle Luis XV, Col.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América Unida</a:t>
                      </a:r>
                      <a:endParaRPr lang="es-MX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Moto conformadora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y Camión de volteo</a:t>
                      </a:r>
                      <a:endParaRPr lang="es-MX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200 </a:t>
                      </a:r>
                      <a:r>
                        <a:rPr lang="es-MX" sz="1200" b="1" dirty="0" err="1" smtClean="0">
                          <a:solidFill>
                            <a:sysClr val="windowText" lastClr="000000"/>
                          </a:solidFill>
                        </a:rPr>
                        <a:t>mts</a:t>
                      </a:r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 Lineales 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Limpieza</a:t>
                      </a:r>
                      <a:r>
                        <a:rPr lang="es-MX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y retiro de escombro en brecha “Las lajas” col. Lomas del Sol</a:t>
                      </a:r>
                      <a:endParaRPr lang="es-MX" sz="12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Moto conformadora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, camión de volteo y retroexcavadora</a:t>
                      </a:r>
                      <a:endParaRPr lang="es-MX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km lineales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90%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baseline="0" dirty="0" smtClean="0">
                          <a:solidFill>
                            <a:sysClr val="windowText" lastClr="000000"/>
                          </a:solidFill>
                        </a:rPr>
                        <a:t>Limpieza y emparejamiento en; camino </a:t>
                      </a:r>
                      <a:r>
                        <a:rPr lang="es-ES" sz="1200" b="1" baseline="0" dirty="0" err="1" smtClean="0">
                          <a:solidFill>
                            <a:sysClr val="windowText" lastClr="000000"/>
                          </a:solidFill>
                        </a:rPr>
                        <a:t>Hda</a:t>
                      </a:r>
                      <a:r>
                        <a:rPr lang="es-ES" sz="1200" b="1" baseline="0" dirty="0" smtClean="0">
                          <a:solidFill>
                            <a:sysClr val="windowText" lastClr="000000"/>
                          </a:solidFill>
                        </a:rPr>
                        <a:t>. San Marcos, Col. 16 de Septiembre</a:t>
                      </a:r>
                      <a:endParaRPr lang="es-MX" sz="12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ysClr val="windowText" lastClr="000000"/>
                          </a:solidFill>
                        </a:rPr>
                        <a:t>1 Moto conformadora</a:t>
                      </a:r>
                      <a:r>
                        <a:rPr lang="es-ES" sz="1200" b="1" baseline="0" dirty="0" smtClean="0">
                          <a:solidFill>
                            <a:sysClr val="windowText" lastClr="000000"/>
                          </a:solidFill>
                        </a:rPr>
                        <a:t> y 4 camiones de volteo</a:t>
                      </a:r>
                      <a:endParaRPr lang="es-ES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1.2 km lineales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50%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Limpieza</a:t>
                      </a:r>
                      <a:r>
                        <a:rPr lang="es-MX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y desazolve en el arroyo del Panteón Municipal N° 2 de la col. Fomerrey 131</a:t>
                      </a:r>
                      <a:endParaRPr lang="es-MX" sz="12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Retroexcavadora y 1 camión de volteo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/>
                        <a:t>250 </a:t>
                      </a:r>
                      <a:r>
                        <a:rPr lang="es-MX" sz="1100" b="1" dirty="0" err="1" smtClean="0"/>
                        <a:t>mts</a:t>
                      </a:r>
                      <a:r>
                        <a:rPr lang="es-MX" sz="1100" b="1" dirty="0" smtClean="0"/>
                        <a:t>.</a:t>
                      </a:r>
                      <a:r>
                        <a:rPr lang="es-MX" sz="1100" b="1" baseline="0" dirty="0" smtClean="0"/>
                        <a:t> Lineales</a:t>
                      </a:r>
                      <a:endParaRPr lang="es-MX" sz="11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Arreglo y emparejamiento con material de rio</a:t>
                      </a:r>
                      <a:r>
                        <a:rPr lang="es-MX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en radio que converge 4 calles, en el Ejido Juárez</a:t>
                      </a:r>
                      <a:endParaRPr lang="es-MX" sz="12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 Retroexcavadora</a:t>
                      </a:r>
                      <a:r>
                        <a:rPr lang="es-MX" sz="1200" b="1" baseline="0" dirty="0" smtClean="0">
                          <a:solidFill>
                            <a:sysClr val="windowText" lastClr="000000"/>
                          </a:solidFill>
                        </a:rPr>
                        <a:t> y 1 camión de volteo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4 Calles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8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Limpieza</a:t>
                      </a:r>
                      <a:r>
                        <a:rPr lang="es-ES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y emparejamiento de área verde y calles  con material de río en el Ejido carricitos</a:t>
                      </a:r>
                      <a:endParaRPr lang="es-MX" sz="12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ysClr val="windowText" lastClr="000000"/>
                          </a:solidFill>
                        </a:rPr>
                        <a:t>1 Retroexcavadora,</a:t>
                      </a:r>
                      <a:r>
                        <a:rPr lang="es-ES" sz="1200" b="1" baseline="0" dirty="0" smtClean="0">
                          <a:solidFill>
                            <a:sysClr val="windowText" lastClr="000000"/>
                          </a:solidFill>
                        </a:rPr>
                        <a:t> 1 Moto conformadora y 4 camiones de volteo</a:t>
                      </a:r>
                      <a:endParaRPr lang="es-ES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baseline="0" dirty="0" smtClean="0">
                          <a:solidFill>
                            <a:sysClr val="windowText" lastClr="000000"/>
                          </a:solidFill>
                        </a:rPr>
                        <a:t>11 calles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7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Limpieza y retiro de escombro,</a:t>
                      </a:r>
                      <a:r>
                        <a:rPr lang="es-MX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Av. Monte </a:t>
                      </a:r>
                      <a:r>
                        <a:rPr lang="es-MX" sz="1200" b="1" i="0" u="none" strike="noStrike" baseline="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Kristal</a:t>
                      </a:r>
                      <a:r>
                        <a:rPr lang="es-MX" sz="1200" b="1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de la colonia </a:t>
                      </a:r>
                      <a:r>
                        <a:rPr lang="es-MX" sz="12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Monte </a:t>
                      </a:r>
                      <a:r>
                        <a:rPr lang="es-MX" sz="1200" b="1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Kristal</a:t>
                      </a:r>
                      <a:endParaRPr lang="es-MX" sz="1200" b="1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ysClr val="windowText" lastClr="000000"/>
                          </a:solidFill>
                        </a:rPr>
                        <a:t>1 Retroexcavadora</a:t>
                      </a:r>
                      <a:r>
                        <a:rPr lang="es-ES" sz="1200" b="1" baseline="0" dirty="0" smtClean="0">
                          <a:solidFill>
                            <a:sysClr val="windowText" lastClr="000000"/>
                          </a:solidFill>
                        </a:rPr>
                        <a:t>, 1 camión de volteo</a:t>
                      </a:r>
                      <a:endParaRPr lang="es-ES" sz="12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800 </a:t>
                      </a:r>
                      <a:r>
                        <a:rPr lang="es-MX" sz="1200" b="1" dirty="0" err="1" smtClean="0">
                          <a:solidFill>
                            <a:sysClr val="windowText" lastClr="000000"/>
                          </a:solidFill>
                        </a:rPr>
                        <a:t>mts</a:t>
                      </a:r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solidFill>
                            <a:sysClr val="windowText" lastClr="000000"/>
                          </a:solidFill>
                        </a:rPr>
                        <a:t>100%</a:t>
                      </a:r>
                      <a:endParaRPr lang="es-MX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68300" y="1536700"/>
            <a:ext cx="439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2400" b="1" i="1" u="sng" dirty="0" smtClean="0"/>
              <a:t>Acciones realizadas</a:t>
            </a:r>
            <a:endParaRPr lang="es-MX" sz="2400" b="1" i="1" u="sng" dirty="0"/>
          </a:p>
        </p:txBody>
      </p:sp>
      <p:sp>
        <p:nvSpPr>
          <p:cNvPr id="7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3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83" y="88900"/>
            <a:ext cx="6931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s-ES" sz="4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user5\Desktop\America Unida 7 abril\America 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667624"/>
            <a:ext cx="1955800" cy="189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17500" y="1642225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62150" y="1334448"/>
            <a:ext cx="158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smtClean="0"/>
              <a:t>Calle Luis XV</a:t>
            </a:r>
            <a:endParaRPr lang="es-MX" sz="1400" b="1" i="1" u="sng" dirty="0"/>
          </a:p>
        </p:txBody>
      </p:sp>
      <p:pic>
        <p:nvPicPr>
          <p:cNvPr id="7" name="Picture 4" descr="C:\Users\Snake\Desktop\Nueva carpeta (2)\moto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6600" y="1667622"/>
            <a:ext cx="1930400" cy="1898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962150" y="1680325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Snake\Desktop\Nueva carpeta (2)\moto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0" y="1667624"/>
            <a:ext cx="1955800" cy="189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4002360" y="166182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Después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Marco Antonio\Desktop\Nueva carpeta (4)\Marco-Reportes Neto\Jorge L. Hernández\CAM. A LAS LAJAS\ANTES\Imagen 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3662" y="1975402"/>
            <a:ext cx="2324100" cy="129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 descr="C:\Users\Marco Antonio\Desktop\Nueva carpeta (4)\Marco-Reportes Neto\Jorge L. Hernández\CAM. A LAS LAJAS\DURANTE\Imagen 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662" y="3326309"/>
            <a:ext cx="2331469" cy="151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>
          <a:xfrm>
            <a:off x="6027278" y="1442254"/>
            <a:ext cx="219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smtClean="0"/>
              <a:t>Camino a las Lajas, 90% de Avance</a:t>
            </a:r>
            <a:endParaRPr lang="es-MX" sz="1400" b="1" i="1" u="sng" dirty="0"/>
          </a:p>
        </p:txBody>
      </p:sp>
      <p:pic>
        <p:nvPicPr>
          <p:cNvPr id="16" name="Picture 4" descr="C:\Users\Snake\Desktop\BRECHA LAS LAJAS\BRECH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22056" y="4850309"/>
            <a:ext cx="2349391" cy="1271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7459789" y="1950002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352781" y="3258499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352781" y="4850309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Avance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C:\Users\Snake\Desktop\acciones marzo fotos\casa ro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0" y="4308784"/>
            <a:ext cx="2395922" cy="169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3" descr="C:\Users\Snake\Desktop\acciones marzo fotos\casa rosa 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4252663"/>
            <a:ext cx="2704563" cy="1810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1041400" y="3788370"/>
            <a:ext cx="306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smtClean="0"/>
              <a:t>Camino </a:t>
            </a:r>
            <a:r>
              <a:rPr lang="es-MX" sz="1400" b="1" i="1" u="sng" dirty="0" err="1" smtClean="0"/>
              <a:t>Hda</a:t>
            </a:r>
            <a:r>
              <a:rPr lang="es-MX" sz="1400" b="1" i="1" u="sng" dirty="0" smtClean="0"/>
              <a:t>. San Marcos, 50% de avance</a:t>
            </a:r>
            <a:endParaRPr lang="es-MX" sz="14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1131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11183" y="88900"/>
            <a:ext cx="6931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8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endParaRPr lang="es-ES" sz="4800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1" descr="C:\Users\user5\Desktop\Panteon arroyo\Imagen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727200"/>
            <a:ext cx="2235200" cy="193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4" descr="C:\Users\user5\Desktop\Panteon arroyo\14 abr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335" y="1727200"/>
            <a:ext cx="2052365" cy="1938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7" descr="C:\Users\user5\Desktop\Panteon arroyo\15 ab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1714500"/>
            <a:ext cx="2120900" cy="1938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25 CuadroTexto"/>
          <p:cNvSpPr txBox="1"/>
          <p:nvPr/>
        </p:nvSpPr>
        <p:spPr>
          <a:xfrm rot="20582430">
            <a:off x="-31817" y="2265622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278335" y="334550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330700" y="167452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Después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282700" y="1334448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smtClean="0"/>
              <a:t>Arroyo en Panteón </a:t>
            </a:r>
            <a:r>
              <a:rPr lang="es-MX" sz="1400" b="1" i="1" u="sng" dirty="0" err="1" smtClean="0"/>
              <a:t>Mpal</a:t>
            </a:r>
            <a:r>
              <a:rPr lang="es-MX" sz="1400" b="1" i="1" u="sng" dirty="0" smtClean="0"/>
              <a:t>. N° 2</a:t>
            </a:r>
            <a:endParaRPr lang="es-MX" sz="1400" b="1" i="1" u="sng" dirty="0"/>
          </a:p>
        </p:txBody>
      </p:sp>
      <p:pic>
        <p:nvPicPr>
          <p:cNvPr id="30" name="Picture 5" descr="C:\Users\Snake\Desktop\Ejido Carricitos\ante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1" y="4216400"/>
            <a:ext cx="2247899" cy="1854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" descr="C:\Users\Snake\Desktop\Ejido Carricitos\28 marzo 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3300" y="4216400"/>
            <a:ext cx="2159000" cy="1854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4" descr="C:\Users\Snake\Desktop\Ejido Carricitos\despues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2300" y="4216399"/>
            <a:ext cx="2019300" cy="1892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33 CuadroTexto"/>
          <p:cNvSpPr txBox="1"/>
          <p:nvPr/>
        </p:nvSpPr>
        <p:spPr>
          <a:xfrm rot="20582430">
            <a:off x="-16133" y="4530087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365500" y="4171007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416550" y="4241799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Después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648212" y="3840266"/>
            <a:ext cx="314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400" b="1" i="1" u="sng" dirty="0" smtClean="0"/>
              <a:t>Arreglo de calles, Ejido Carricitos</a:t>
            </a:r>
            <a:endParaRPr lang="es-MX" sz="1400" b="1" i="1" u="sng" dirty="0"/>
          </a:p>
        </p:txBody>
      </p:sp>
      <p:pic>
        <p:nvPicPr>
          <p:cNvPr id="38" name="Picture 4" descr="C:\Users\Snake\Desktop\varios\eji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019301"/>
            <a:ext cx="2108200" cy="1429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Picture 2" descr="C:\Users\Snake\Desktop\ejido juarez\antes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448789"/>
            <a:ext cx="2108199" cy="1351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3" descr="C:\Users\Snake\Desktop\ejido juarez\despues 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4826000"/>
            <a:ext cx="2133600" cy="1289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6480432" y="3162241"/>
            <a:ext cx="105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Antes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6474082" y="4555486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Durante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6464300" y="5862094"/>
            <a:ext cx="114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400" b="1" i="1" dirty="0" smtClean="0">
                <a:solidFill>
                  <a:srgbClr val="FF0000"/>
                </a:solidFill>
              </a:rPr>
              <a:t>Después</a:t>
            </a:r>
            <a:endParaRPr lang="es-MX" sz="1400" b="1" i="1" dirty="0">
              <a:solidFill>
                <a:srgbClr val="FF000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382976" y="1496367"/>
            <a:ext cx="173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MX" sz="1200" b="1" i="1" u="sng" dirty="0" smtClean="0"/>
              <a:t>Arreglo de calles, Ejido Juárez</a:t>
            </a:r>
            <a:endParaRPr lang="es-MX" sz="1200" b="1" i="1" u="sng" dirty="0"/>
          </a:p>
        </p:txBody>
      </p:sp>
    </p:spTree>
    <p:extLst>
      <p:ext uri="{BB962C8B-B14F-4D97-AF65-F5344CB8AC3E}">
        <p14:creationId xmlns:p14="http://schemas.microsoft.com/office/powerpoint/2010/main" xmlns="" val="2271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5636" y="146050"/>
            <a:ext cx="830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Bacheo</a:t>
            </a:r>
            <a:r>
              <a:rPr lang="en-US" sz="4000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9247918"/>
              </p:ext>
            </p:extLst>
          </p:nvPr>
        </p:nvGraphicFramePr>
        <p:xfrm>
          <a:off x="415636" y="1508534"/>
          <a:ext cx="7621607" cy="13533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37088"/>
                <a:gridCol w="2006930"/>
                <a:gridCol w="1710047"/>
                <a:gridCol w="1567542"/>
              </a:tblGrid>
              <a:tr h="225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Ubicación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Metros Cuadrados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Baches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/>
                        <a:t>Estatus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5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Acueducto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1210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84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100%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Camino a las Espinas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1850.25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/>
                        <a:t>77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100%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Santa Bárbara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365.14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100%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5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Rotonda Monumento Benito Juárez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/>
                        <a:t>907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7</a:t>
                      </a:r>
                      <a:endParaRPr lang="es-MX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100%</a:t>
                      </a:r>
                      <a:endParaRPr lang="es-MX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555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Hacienda Santa Lucía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+mn-lt"/>
                        </a:rPr>
                        <a:t>180</a:t>
                      </a:r>
                      <a:endParaRPr lang="es-MX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+mn-lt"/>
                        </a:rPr>
                        <a:t>100%</a:t>
                      </a:r>
                      <a:endParaRPr lang="es-MX" sz="11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Imagen 2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2934331"/>
            <a:ext cx="2160934" cy="145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62" y="2934330"/>
            <a:ext cx="2031084" cy="145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2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527" y="2934330"/>
            <a:ext cx="2031084" cy="145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2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7085" y="2934330"/>
            <a:ext cx="2031084" cy="145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3 Imagen" descr="DSC0127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71757"/>
            <a:ext cx="2160934" cy="160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3 Imagen" descr="DSC0127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9993" y="4471757"/>
            <a:ext cx="2105553" cy="160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3 Imagen" descr="DSC0127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527" y="4471757"/>
            <a:ext cx="2031084" cy="160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3 Imagen" descr="DSC0127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7085" y="4471757"/>
            <a:ext cx="2031084" cy="160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79512" y="4086094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5764188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859527" y="4086094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59527" y="5764187"/>
            <a:ext cx="61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Antes</a:t>
            </a:r>
            <a:endParaRPr lang="es-MX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409993" y="4086092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409993" y="5768544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997085" y="576418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97084" y="4086091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Después</a:t>
            </a:r>
            <a:endParaRPr lang="es-MX" sz="1400" b="1" dirty="0"/>
          </a:p>
        </p:txBody>
      </p:sp>
      <p:sp>
        <p:nvSpPr>
          <p:cNvPr id="22" name="CuadroTexto 1"/>
          <p:cNvSpPr txBox="1"/>
          <p:nvPr/>
        </p:nvSpPr>
        <p:spPr>
          <a:xfrm>
            <a:off x="3223012" y="6446798"/>
            <a:ext cx="589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Admón</a:t>
            </a:r>
            <a:r>
              <a:rPr lang="en-US" b="1" i="1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2012-2015</a:t>
            </a:r>
            <a:endParaRPr lang="es-ES" b="1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83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3359</TotalTime>
  <Words>1152</Words>
  <Application>Microsoft Office PowerPoint</Application>
  <PresentationFormat>Presentación en pantalla (4:3)</PresentationFormat>
  <Paragraphs>436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Hoja de cálculo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 Witrón</dc:creator>
  <cp:lastModifiedBy>.</cp:lastModifiedBy>
  <cp:revision>57</cp:revision>
  <dcterms:created xsi:type="dcterms:W3CDTF">2014-04-09T14:38:56Z</dcterms:created>
  <dcterms:modified xsi:type="dcterms:W3CDTF">2014-06-09T15:10:07Z</dcterms:modified>
</cp:coreProperties>
</file>